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96" r:id="rId5"/>
  </p:sldMasterIdLst>
  <p:notesMasterIdLst>
    <p:notesMasterId r:id="rId77"/>
  </p:notesMasterIdLst>
  <p:sldIdLst>
    <p:sldId id="256" r:id="rId6"/>
    <p:sldId id="264" r:id="rId7"/>
    <p:sldId id="266" r:id="rId8"/>
    <p:sldId id="267" r:id="rId9"/>
    <p:sldId id="265" r:id="rId10"/>
    <p:sldId id="268" r:id="rId11"/>
    <p:sldId id="269" r:id="rId12"/>
    <p:sldId id="270" r:id="rId13"/>
    <p:sldId id="271" r:id="rId14"/>
    <p:sldId id="287" r:id="rId15"/>
    <p:sldId id="273" r:id="rId16"/>
    <p:sldId id="275" r:id="rId17"/>
    <p:sldId id="276" r:id="rId18"/>
    <p:sldId id="277" r:id="rId19"/>
    <p:sldId id="278" r:id="rId20"/>
    <p:sldId id="279" r:id="rId21"/>
    <p:sldId id="283" r:id="rId22"/>
    <p:sldId id="281" r:id="rId23"/>
    <p:sldId id="284" r:id="rId24"/>
    <p:sldId id="285" r:id="rId25"/>
    <p:sldId id="288" r:id="rId26"/>
    <p:sldId id="286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7" r:id="rId51"/>
    <p:sldId id="312" r:id="rId52"/>
    <p:sldId id="314" r:id="rId53"/>
    <p:sldId id="313" r:id="rId54"/>
    <p:sldId id="316" r:id="rId55"/>
    <p:sldId id="318" r:id="rId56"/>
    <p:sldId id="320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9" r:id="rId66"/>
    <p:sldId id="330" r:id="rId67"/>
    <p:sldId id="328" r:id="rId68"/>
    <p:sldId id="331" r:id="rId69"/>
    <p:sldId id="332" r:id="rId70"/>
    <p:sldId id="333" r:id="rId71"/>
    <p:sldId id="334" r:id="rId72"/>
    <p:sldId id="335" r:id="rId73"/>
    <p:sldId id="336" r:id="rId74"/>
    <p:sldId id="259" r:id="rId75"/>
    <p:sldId id="261" r:id="rId7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33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2" y="612"/>
      </p:cViewPr>
      <p:guideLst>
        <p:guide orient="horz" pos="218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AFB9D0-C7A9-4462-A473-B8854612C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9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95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hape 102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19" name="Shape 10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43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67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3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91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15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39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63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hape 96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87" name="Shape 9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25" tIns="91425" rIns="91425" bIns="91425" anchor="t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7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4466B-D5C0-436D-AB44-78EC55EBF99A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63918-ABFD-43D1-8238-5E8D52EBF9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1462D-DB90-4459-B10B-868F83824AAE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47AAC-AF96-4EDD-891C-278638557D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79170-F7DA-437F-A0E7-BDA692F35EFF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8029A-CE1B-4A99-AC7C-3B2B4D69A2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ACFB5-111B-429D-AA89-ABFFE4C27EE3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49156-BFB8-4D9E-9BF7-B75FB964A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1A425AC-7500-406D-A11D-6F3B409A053D}" type="datetimeFigureOut">
              <a:rPr lang="en-US"/>
              <a:pPr>
                <a:defRPr/>
              </a:pPr>
              <a:t>5/20/2022</a:t>
            </a:fld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13C2-0A81-4AF2-A670-E5666AC5F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73731-05BA-4207-A443-80D4DC699F64}" type="datetimeFigureOut">
              <a:rPr lang="en-US"/>
              <a:pPr>
                <a:defRPr/>
              </a:pPr>
              <a:t>5/20/2022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BA3E6-DAE7-4C7D-A422-4B5BC748CD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A6136-98AD-4EF2-A10C-E2ED7B0E6CAA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F2769-3C48-4787-85FD-299945DAF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D5394-B94B-45CE-87C0-F9B9510B515E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10B45-5EA6-485D-B1F3-2E68E14188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0F20948-A8A5-426D-8B52-E99AF642BF1F}" type="datetimeFigureOut">
              <a:rPr lang="en-US"/>
              <a:pPr>
                <a:defRPr/>
              </a:pPr>
              <a:t>5/20/2022</a:t>
            </a:fld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EE9E4-08DE-4485-81EE-67A8A3CC9F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A836A-92AA-4E4E-9ACF-802C79A926F1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DF62-2B49-462A-A54F-03ADBB4CF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7" name="Straight Connector 20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traight Connector 23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Straight Connector 25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508AC96-23BB-4183-B118-7FFBDA0C6F91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1E33C-1FDF-458B-B1FC-E4E16BDC0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1DECE-D365-4B5F-8B72-847D0F62AE15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45F2C-D8E6-4B5F-AD56-231783DE74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Straight Connector 2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Straight Connector 24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1" name="Straight Connector 26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9EA7DA3-81F4-4480-A9E6-A302C684DAFA}" type="datetimeFigureOut">
              <a:rPr lang="en-US"/>
              <a:pPr>
                <a:defRPr/>
              </a:pPr>
              <a:t>5/20/2022</a:t>
            </a:fld>
            <a:endParaRPr lang="en-US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CF292-8F33-4E44-A4FC-F826B1344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B1B59-81C9-4F01-A331-4BB6EA229292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556B-D650-4866-B9E1-DE3D21881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B963F-992E-4C05-9974-D56233C93AC9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0D62E-264B-4E97-A44F-31EDAD9167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5"/>
          <p:cNvSpPr/>
          <p:nvPr/>
        </p:nvSpPr>
        <p:spPr>
          <a:xfrm>
            <a:off x="0" y="0"/>
            <a:ext cx="9144000" cy="53244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5" name="Shape 18"/>
          <p:cNvSpPr/>
          <p:nvPr/>
        </p:nvSpPr>
        <p:spPr>
          <a:xfrm>
            <a:off x="3048000" y="5324475"/>
            <a:ext cx="3048000" cy="1016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6" name="Shape 19"/>
          <p:cNvSpPr/>
          <p:nvPr/>
        </p:nvSpPr>
        <p:spPr>
          <a:xfrm>
            <a:off x="6096000" y="5324475"/>
            <a:ext cx="3048000" cy="1016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7" name="Shape 20"/>
          <p:cNvSpPr/>
          <p:nvPr/>
        </p:nvSpPr>
        <p:spPr>
          <a:xfrm>
            <a:off x="0" y="5324475"/>
            <a:ext cx="3048000" cy="1016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3"/>
          <p:cNvSpPr txBox="1"/>
          <p:nvPr/>
        </p:nvSpPr>
        <p:spPr>
          <a:xfrm>
            <a:off x="3594100" y="1574800"/>
            <a:ext cx="1955800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 algn="ctr">
              <a:spcBef>
                <a:spcPts val="0"/>
              </a:spcBef>
              <a:defRPr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4" name="Shape 24"/>
          <p:cNvSpPr/>
          <p:nvPr/>
        </p:nvSpPr>
        <p:spPr>
          <a:xfrm>
            <a:off x="5722938" y="2133600"/>
            <a:ext cx="1711325" cy="1016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5" name="Shape 25"/>
          <p:cNvSpPr/>
          <p:nvPr/>
        </p:nvSpPr>
        <p:spPr>
          <a:xfrm>
            <a:off x="7434263" y="2133600"/>
            <a:ext cx="1709737" cy="1016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6" name="Shape 26"/>
          <p:cNvSpPr/>
          <p:nvPr/>
        </p:nvSpPr>
        <p:spPr>
          <a:xfrm>
            <a:off x="0" y="2133600"/>
            <a:ext cx="1709738" cy="1016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7" name="Shape 27"/>
          <p:cNvSpPr/>
          <p:nvPr/>
        </p:nvSpPr>
        <p:spPr>
          <a:xfrm>
            <a:off x="1709738" y="2133600"/>
            <a:ext cx="1711325" cy="1016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/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D23CE-DFE7-4BD3-AF3C-FFCCA4F3CA34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F2536-E0BC-4B9D-80A7-014741329C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D8E07-8A87-4B76-8FB3-24BDCBF21753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12CA6-B729-4AE1-8603-1F61D2F847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38698-3CA8-4E7B-8B2A-F6B3C114938E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8612C-1F8E-4B64-9A27-1F65555444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4E148-E23B-44C7-A866-B95C27E5491B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E8D92-74CA-4725-BEF8-ADBC45DFEF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B7A18-ADEA-4038-8FB4-1336AA6E6856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434E1-57D9-4DE8-B3C9-A93598208E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078CB-1B33-483D-AAA0-486170344FB9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FCFA3-74F0-4B50-AF58-248BB87E11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2558F-D22A-4059-9100-5337DC2FA211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D04F2-B80C-470D-8C91-46EA95238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fld id="{BA7D4492-E8DF-40AA-8E1F-FAF0CCC36074}" type="datetimeFigureOut">
              <a:rPr lang="zh-CN" altLang="en-US"/>
              <a:pPr>
                <a:defRPr/>
              </a:pPr>
              <a:t>2022/5/20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4F503A-3B6F-4B56-9BD9-8C1E20AF6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E78358E-BC77-4B9B-97FF-03CB122A7211}" type="datetimeFigureOut">
              <a:rPr lang="en-US"/>
              <a:pPr>
                <a:defRPr/>
              </a:pPr>
              <a:t>5/20/2022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056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8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8DF0C86-56B8-4882-9C4B-D4A8FC5D8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8748713" y="44450"/>
            <a:ext cx="280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fld id="{C04DB486-A2FB-4369-894E-E037DE33DAC2}" type="slidenum">
              <a:rPr lang="en-US" sz="1400"/>
              <a:pPr eaLnBrk="1" hangingPunct="1">
                <a:defRPr/>
              </a:pPr>
              <a:t>‹#›</a:t>
            </a:fld>
            <a:endParaRPr lang="en-US" sz="1400"/>
          </a:p>
        </p:txBody>
      </p:sp>
      <p:sp>
        <p:nvSpPr>
          <p:cNvPr id="2062" name="Line 8"/>
          <p:cNvSpPr>
            <a:spLocks noChangeShapeType="1"/>
          </p:cNvSpPr>
          <p:nvPr userDrawn="1"/>
        </p:nvSpPr>
        <p:spPr bwMode="auto">
          <a:xfrm>
            <a:off x="0" y="692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63" name="Line 9"/>
          <p:cNvSpPr>
            <a:spLocks noChangeShapeType="1"/>
          </p:cNvSpPr>
          <p:nvPr userDrawn="1"/>
        </p:nvSpPr>
        <p:spPr bwMode="auto">
          <a:xfrm>
            <a:off x="0" y="701675"/>
            <a:ext cx="91408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28" r:id="rId4"/>
    <p:sldLayoutId id="2147484029" r:id="rId5"/>
    <p:sldLayoutId id="2147484036" r:id="rId6"/>
    <p:sldLayoutId id="2147484030" r:id="rId7"/>
    <p:sldLayoutId id="2147484037" r:id="rId8"/>
    <p:sldLayoutId id="2147484038" r:id="rId9"/>
    <p:sldLayoutId id="2147484031" r:id="rId10"/>
    <p:sldLayoutId id="2147484032" r:id="rId11"/>
    <p:sldLayoutId id="2147484039" r:id="rId12"/>
    <p:sldLayoutId id="214748404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华文楷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anose="02040604050505020304" pitchFamily="18" charset="0"/>
          <a:ea typeface="华文楷体"/>
          <a:cs typeface="华文楷体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kingsoftstore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acebook.com/kingsoftstore" TargetMode="External"/><Relationship Id="rId5" Type="http://schemas.openxmlformats.org/officeDocument/2006/relationships/hyperlink" Target="https://twitter.com/Kingsoft_Office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000250" y="1885950"/>
            <a:ext cx="6357938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4400" b="1" dirty="0">
                <a:solidFill>
                  <a:srgbClr val="00B050"/>
                </a:solidFill>
              </a:rPr>
              <a:t>Inheritance </a:t>
            </a:r>
          </a:p>
          <a:p>
            <a:pPr eaLnBrk="1" hangingPunct="1"/>
            <a:r>
              <a:rPr lang="en-US" sz="2800" dirty="0"/>
              <a:t>K.V. Bhatt,</a:t>
            </a:r>
            <a:endParaRPr lang="en-US" sz="2800" dirty="0"/>
          </a:p>
          <a:p>
            <a:pPr eaLnBrk="1" hangingPunct="1"/>
            <a:r>
              <a:rPr lang="en-US" sz="2800" dirty="0"/>
              <a:t>SBMP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2971800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1. Single Level 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55E783-1976-497B-A66B-08A70BB5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50" t="12200" r="16139" b="22001"/>
          <a:stretch/>
        </p:blipFill>
        <p:spPr>
          <a:xfrm>
            <a:off x="228600" y="692696"/>
            <a:ext cx="8534400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1714500" y="0"/>
            <a:ext cx="6011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publicly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54784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0070C0"/>
                </a:solidFill>
              </a:rPr>
              <a:t>When a base class is publicly inherited by a derived class</a:t>
            </a:r>
            <a:r>
              <a:rPr lang="en-US" sz="2800" b="1" dirty="0">
                <a:solidFill>
                  <a:schemeClr val="accent3"/>
                </a:solidFill>
              </a:rPr>
              <a:t>, </a:t>
            </a:r>
            <a:r>
              <a:rPr lang="en-US" sz="2800" b="1" dirty="0">
                <a:solidFill>
                  <a:srgbClr val="FF0000"/>
                </a:solidFill>
              </a:rPr>
              <a:t>public members of a base class become public members of derived class </a:t>
            </a:r>
            <a:r>
              <a:rPr lang="en-US" sz="2800" b="1" dirty="0">
                <a:solidFill>
                  <a:schemeClr val="accent3"/>
                </a:solidFill>
              </a:rPr>
              <a:t>therefore </a:t>
            </a:r>
            <a:r>
              <a:rPr lang="en-US" sz="2800" b="1" dirty="0">
                <a:solidFill>
                  <a:srgbClr val="7030A0"/>
                </a:solidFill>
              </a:rPr>
              <a:t>they are accessible by the objects of derived class.</a:t>
            </a:r>
            <a:endParaRPr lang="en-US" sz="2400" b="1" dirty="0">
              <a:solidFill>
                <a:srgbClr val="7030A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714500" y="0"/>
            <a:ext cx="6011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publicly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/>
          <a:srcRect t="9587" r="51953" b="8495"/>
          <a:stretch>
            <a:fillRect/>
          </a:stretch>
        </p:blipFill>
        <p:spPr bwMode="auto">
          <a:xfrm>
            <a:off x="0" y="714375"/>
            <a:ext cx="9144000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1714500" y="0"/>
            <a:ext cx="6011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publicly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/>
          <a:srcRect t="8495" r="68359" b="24878"/>
          <a:stretch>
            <a:fillRect/>
          </a:stretch>
        </p:blipFill>
        <p:spPr bwMode="auto">
          <a:xfrm>
            <a:off x="107950" y="714375"/>
            <a:ext cx="9072562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1714500" y="0"/>
            <a:ext cx="6011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publicly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/>
          <a:srcRect t="15048" r="73047" b="37985"/>
          <a:stretch>
            <a:fillRect/>
          </a:stretch>
        </p:blipFill>
        <p:spPr bwMode="auto">
          <a:xfrm>
            <a:off x="214313" y="785813"/>
            <a:ext cx="8643937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1714500" y="0"/>
            <a:ext cx="6011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publicly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5603" name="Picture 1"/>
          <p:cNvPicPr>
            <a:picLocks noChangeAspect="1"/>
          </p:cNvPicPr>
          <p:nvPr/>
        </p:nvPicPr>
        <p:blipFill>
          <a:blip r:embed="rId2"/>
          <a:srcRect r="56557" b="59755"/>
          <a:stretch>
            <a:fillRect/>
          </a:stretch>
        </p:blipFill>
        <p:spPr bwMode="auto">
          <a:xfrm>
            <a:off x="179388" y="765175"/>
            <a:ext cx="87852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714500" y="0"/>
            <a:ext cx="6149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privately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6340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0070C0"/>
                </a:solidFill>
              </a:rPr>
              <a:t>When a base class is privately inherited by a derived class</a:t>
            </a:r>
            <a:r>
              <a:rPr lang="en-US" sz="2800" b="1" dirty="0">
                <a:solidFill>
                  <a:schemeClr val="accent3"/>
                </a:solidFill>
              </a:rPr>
              <a:t>, </a:t>
            </a:r>
            <a:r>
              <a:rPr lang="en-US" sz="2800" b="1" dirty="0">
                <a:solidFill>
                  <a:srgbClr val="FF0000"/>
                </a:solidFill>
              </a:rPr>
              <a:t>public members of a base class become private members of derived class </a:t>
            </a:r>
            <a:r>
              <a:rPr lang="en-US" sz="2800" b="1" dirty="0">
                <a:solidFill>
                  <a:schemeClr val="accent3"/>
                </a:solidFill>
              </a:rPr>
              <a:t>therefore </a:t>
            </a:r>
            <a:r>
              <a:rPr lang="en-US" sz="2800" b="1" dirty="0">
                <a:solidFill>
                  <a:srgbClr val="00B050"/>
                </a:solidFill>
              </a:rPr>
              <a:t>public members of a base class can only be accessed by the public members of the derived class. </a:t>
            </a:r>
            <a:r>
              <a:rPr lang="en-US" sz="2800" b="1" dirty="0">
                <a:solidFill>
                  <a:srgbClr val="7030A0"/>
                </a:solidFill>
              </a:rPr>
              <a:t>(They are inaccessible by the objects of derived class)</a:t>
            </a:r>
            <a:endParaRPr lang="en-US" sz="2400" b="1" dirty="0">
              <a:solidFill>
                <a:srgbClr val="7030A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714500" y="0"/>
            <a:ext cx="6149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privately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 l="12891" t="46875" r="40234" b="28125"/>
          <a:stretch>
            <a:fillRect/>
          </a:stretch>
        </p:blipFill>
        <p:spPr bwMode="auto">
          <a:xfrm>
            <a:off x="0" y="714375"/>
            <a:ext cx="9144000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714500" y="0"/>
            <a:ext cx="6149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privately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 l="1172" t="8495" r="5664" b="46722"/>
          <a:stretch>
            <a:fillRect/>
          </a:stretch>
        </p:blipFill>
        <p:spPr bwMode="auto">
          <a:xfrm>
            <a:off x="142875" y="714375"/>
            <a:ext cx="9001125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714500" y="0"/>
            <a:ext cx="6149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privately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 l="15820" t="22694" r="63086" b="25970"/>
          <a:stretch>
            <a:fillRect/>
          </a:stretch>
        </p:blipFill>
        <p:spPr bwMode="auto">
          <a:xfrm>
            <a:off x="785813" y="714375"/>
            <a:ext cx="67151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2857500" y="214313"/>
            <a:ext cx="3897313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Class v/s Structure</a:t>
            </a:r>
          </a:p>
          <a:p>
            <a:pPr algn="ctr"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2291" name="Rectangle 10"/>
          <p:cNvSpPr>
            <a:spLocks noChangeArrowheads="1"/>
          </p:cNvSpPr>
          <p:nvPr/>
        </p:nvSpPr>
        <p:spPr bwMode="auto">
          <a:xfrm>
            <a:off x="357188" y="1143000"/>
            <a:ext cx="8501062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</a:pPr>
            <a:r>
              <a:rPr lang="en-US" sz="2800" b="1">
                <a:solidFill>
                  <a:schemeClr val="accent2"/>
                </a:solidFill>
              </a:rPr>
              <a:t>In C++, </a:t>
            </a:r>
            <a:r>
              <a:rPr lang="en-US" sz="2800" b="1">
                <a:solidFill>
                  <a:srgbClr val="00B050"/>
                </a:solidFill>
              </a:rPr>
              <a:t>both structure and class contains data and functions as members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</a:pPr>
            <a:r>
              <a:rPr lang="en-US" sz="2800" b="1">
                <a:solidFill>
                  <a:schemeClr val="accent2"/>
                </a:solidFill>
              </a:rPr>
              <a:t> The major difference is </a:t>
            </a:r>
            <a:r>
              <a:rPr lang="en-US" sz="2800" b="1">
                <a:solidFill>
                  <a:srgbClr val="0070C0"/>
                </a:solidFill>
              </a:rPr>
              <a:t>“all the members of a class are by default private” </a:t>
            </a:r>
            <a:r>
              <a:rPr lang="en-US" sz="2800" b="1">
                <a:solidFill>
                  <a:schemeClr val="accent2"/>
                </a:solidFill>
              </a:rPr>
              <a:t>whereas </a:t>
            </a:r>
            <a:r>
              <a:rPr lang="en-US" sz="2800" b="1">
                <a:solidFill>
                  <a:srgbClr val="C00000"/>
                </a:solidFill>
              </a:rPr>
              <a:t>“all the members of a structure are by default public”</a:t>
            </a:r>
            <a:endParaRPr lang="en-US"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714500" y="0"/>
            <a:ext cx="6149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Deriving a base class </a:t>
            </a:r>
            <a:r>
              <a:rPr lang="en-US" altLang="zh-CN" sz="3200" b="1">
                <a:solidFill>
                  <a:srgbClr val="FF3399"/>
                </a:solidFill>
                <a:ea typeface="楷体_GB2312" pitchFamily="1" charset="-122"/>
              </a:rPr>
              <a:t>privately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/>
          <a:srcRect l="15820" t="33617" r="63672" b="27063"/>
          <a:stretch>
            <a:fillRect/>
          </a:stretch>
        </p:blipFill>
        <p:spPr bwMode="auto">
          <a:xfrm>
            <a:off x="571500" y="857250"/>
            <a:ext cx="6786563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533400"/>
          </a:xfrm>
        </p:spPr>
        <p:txBody>
          <a:bodyPr lIns="91425" tIns="91425" rIns="91425" bIns="91425">
            <a:noAutofit/>
          </a:bodyPr>
          <a:lstStyle/>
          <a:p>
            <a:pPr algn="just">
              <a:buFont typeface="Wingdings" pitchFamily="2" charset="2"/>
              <a:buNone/>
              <a:defRPr/>
            </a:pPr>
            <a:r>
              <a:rPr lang="en-US" sz="2800" b="1" dirty="0">
                <a:solidFill>
                  <a:srgbClr val="FF0066"/>
                </a:solidFill>
              </a:rPr>
              <a:t>  </a:t>
            </a:r>
            <a:r>
              <a:rPr lang="en-US" sz="2800" b="1" dirty="0">
                <a:solidFill>
                  <a:srgbClr val="7030A0"/>
                </a:solidFill>
              </a:rPr>
              <a:t>In both cases private members are not inherited( private members of base class will never become the member of derived class)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714500" y="0"/>
            <a:ext cx="44640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Deriving a base class 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5740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Single Inheritance Examples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3108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571500" y="1214438"/>
            <a:ext cx="778668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070C0"/>
                </a:solidFill>
              </a:rPr>
              <a:t>Q:1 class Student inherits class Person</a:t>
            </a:r>
          </a:p>
          <a:p>
            <a:endParaRPr lang="en-US" sz="2800" b="1"/>
          </a:p>
          <a:p>
            <a:r>
              <a:rPr lang="en-US" sz="2800" b="1">
                <a:solidFill>
                  <a:srgbClr val="FF0066"/>
                </a:solidFill>
              </a:rPr>
              <a:t>Q:2 class Test inherits class Student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4600575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Making a private member Inheritable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5260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protected access modifier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3108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  <p:sp>
        <p:nvSpPr>
          <p:cNvPr id="5" name="Shape 267"/>
          <p:cNvSpPr txBox="1">
            <a:spLocks/>
          </p:cNvSpPr>
          <p:nvPr/>
        </p:nvSpPr>
        <p:spPr bwMode="auto">
          <a:xfrm>
            <a:off x="0" y="1000125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  <a:ea typeface="+mn-ea"/>
              </a:rPr>
              <a:t>The data with private modifier is not inherited at all.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At the other side the data with public modifier is accessible to all other functions of the program.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</a:t>
            </a:r>
            <a:r>
              <a:rPr lang="en-US" sz="2800" b="1" dirty="0">
                <a:solidFill>
                  <a:srgbClr val="FF3399"/>
                </a:solidFill>
                <a:latin typeface="+mn-lt"/>
                <a:ea typeface="+mn-ea"/>
              </a:rPr>
              <a:t>A member declared as protected is accessible by the member functions within its class and any class immediately derived from it.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It can not be accessed outside these 2 classes.</a:t>
            </a:r>
            <a:endParaRPr lang="en-US" sz="2600" b="1" dirty="0">
              <a:solidFill>
                <a:schemeClr val="accent2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52609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protected access modifier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3108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3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  <p:sp>
        <p:nvSpPr>
          <p:cNvPr id="5" name="Shape 267"/>
          <p:cNvSpPr txBox="1">
            <a:spLocks/>
          </p:cNvSpPr>
          <p:nvPr/>
        </p:nvSpPr>
        <p:spPr bwMode="auto">
          <a:xfrm>
            <a:off x="0" y="1000125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70C0"/>
                </a:solidFill>
                <a:latin typeface="+mn-lt"/>
                <a:ea typeface="+mn-ea"/>
              </a:rPr>
              <a:t>It is also possible to inherit a base class in protected mode. (protected derivation)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In protected derivation, </a:t>
            </a: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both the public and protected members of the base class become protected members of the derived class.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47833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Access Modifier Table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 l="5028" t="16495" r="9482" b="38402"/>
          <a:stretch>
            <a:fillRect/>
          </a:stretch>
        </p:blipFill>
        <p:spPr bwMode="auto">
          <a:xfrm>
            <a:off x="0" y="1000125"/>
            <a:ext cx="9144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4600575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2. Multi Level Inheritance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 l="34483" t="33247" r="30316" b="17967"/>
          <a:stretch>
            <a:fillRect/>
          </a:stretch>
        </p:blipFill>
        <p:spPr bwMode="auto">
          <a:xfrm>
            <a:off x="1714500" y="714375"/>
            <a:ext cx="47148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267"/>
          <p:cNvSpPr txBox="1">
            <a:spLocks/>
          </p:cNvSpPr>
          <p:nvPr/>
        </p:nvSpPr>
        <p:spPr bwMode="auto">
          <a:xfrm>
            <a:off x="-71438" y="4786313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One class is inherited by another class which in turn also inherited by another class and so on…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1813" y="928688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43250" y="3929063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3250" y="2357438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42" name="TextBox 10"/>
          <p:cNvSpPr txBox="1">
            <a:spLocks noChangeArrowheads="1"/>
          </p:cNvSpPr>
          <p:nvPr/>
        </p:nvSpPr>
        <p:spPr bwMode="auto">
          <a:xfrm>
            <a:off x="3429000" y="1000125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Student</a:t>
            </a:r>
          </a:p>
        </p:txBody>
      </p:sp>
      <p:sp>
        <p:nvSpPr>
          <p:cNvPr id="39943" name="TextBox 11"/>
          <p:cNvSpPr txBox="1">
            <a:spLocks noChangeArrowheads="1"/>
          </p:cNvSpPr>
          <p:nvPr/>
        </p:nvSpPr>
        <p:spPr bwMode="auto">
          <a:xfrm>
            <a:off x="3643313" y="2428875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Test</a:t>
            </a:r>
          </a:p>
        </p:txBody>
      </p:sp>
      <p:sp>
        <p:nvSpPr>
          <p:cNvPr id="39944" name="TextBox 12"/>
          <p:cNvSpPr txBox="1">
            <a:spLocks noChangeArrowheads="1"/>
          </p:cNvSpPr>
          <p:nvPr/>
        </p:nvSpPr>
        <p:spPr bwMode="auto">
          <a:xfrm>
            <a:off x="3429000" y="4071938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Result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3785394" y="1999457"/>
            <a:ext cx="714375" cy="158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3679825" y="3535363"/>
            <a:ext cx="928687" cy="158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2857500" y="214313"/>
            <a:ext cx="3078163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Class Example</a:t>
            </a:r>
          </a:p>
          <a:p>
            <a:pPr algn="ctr"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285750" y="1285875"/>
            <a:ext cx="9072563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#include &lt;iostream.h&gt;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class Test {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    int x; // x is private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};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void main()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{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  Test t;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  t.x = 20; </a:t>
            </a:r>
            <a:r>
              <a:rPr lang="en-US" sz="2800" b="1">
                <a:solidFill>
                  <a:srgbClr val="FF0000"/>
                </a:solidFill>
              </a:rPr>
              <a:t>// compiler error because x is private 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  </a:t>
            </a:r>
          </a:p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}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</a:pPr>
            <a:endParaRPr lang="en-US" sz="2800" b="1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 l="16406" t="17233" r="46094" b="25970"/>
          <a:stretch>
            <a:fillRect/>
          </a:stretch>
        </p:blipFill>
        <p:spPr bwMode="auto">
          <a:xfrm>
            <a:off x="214313" y="785813"/>
            <a:ext cx="85725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/>
          <a:srcRect l="16992" t="17233" r="45508" b="25970"/>
          <a:stretch>
            <a:fillRect/>
          </a:stretch>
        </p:blipFill>
        <p:spPr bwMode="auto">
          <a:xfrm>
            <a:off x="285750" y="785813"/>
            <a:ext cx="8501063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/>
          <a:srcRect l="16406" t="22694" r="47852" b="33617"/>
          <a:stretch>
            <a:fillRect/>
          </a:stretch>
        </p:blipFill>
        <p:spPr bwMode="auto">
          <a:xfrm>
            <a:off x="357188" y="928688"/>
            <a:ext cx="792956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/>
          <a:srcRect l="16992" t="46722" r="57813" b="27063"/>
          <a:stretch>
            <a:fillRect/>
          </a:stretch>
        </p:blipFill>
        <p:spPr bwMode="auto">
          <a:xfrm>
            <a:off x="857250" y="1285875"/>
            <a:ext cx="6143625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5989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 Level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/>
          <a:srcRect r="53758" b="59586"/>
          <a:stretch>
            <a:fillRect/>
          </a:stretch>
        </p:blipFill>
        <p:spPr bwMode="auto">
          <a:xfrm>
            <a:off x="357188" y="928688"/>
            <a:ext cx="8215312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4600575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3. Hierarchical Inheritance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830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Hierarchical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5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Many programming problems can be represented into hierarchy where certain features of one level are shared by many others as shown in the figures: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3250" y="2786063"/>
            <a:ext cx="2286000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3429000" y="285750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71625" y="4786313"/>
            <a:ext cx="2286000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1" name="TextBox 8"/>
          <p:cNvSpPr txBox="1">
            <a:spLocks noChangeArrowheads="1"/>
          </p:cNvSpPr>
          <p:nvPr/>
        </p:nvSpPr>
        <p:spPr bwMode="auto">
          <a:xfrm>
            <a:off x="1857375" y="485775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Student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00563" y="4857750"/>
            <a:ext cx="2286000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4786313" y="4929188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Faculty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714625" y="3500438"/>
            <a:ext cx="1357313" cy="121443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43375" y="3500438"/>
            <a:ext cx="1500188" cy="128587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830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Hierarchical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 l="20833" t="16495" r="15230" b="22939"/>
          <a:stretch>
            <a:fillRect/>
          </a:stretch>
        </p:blipFill>
        <p:spPr bwMode="auto">
          <a:xfrm>
            <a:off x="928688" y="1285875"/>
            <a:ext cx="74295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830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Hierarchical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/>
          <a:srcRect l="15805" t="12888" r="20976" b="11082"/>
          <a:stretch>
            <a:fillRect/>
          </a:stretch>
        </p:blipFill>
        <p:spPr bwMode="auto">
          <a:xfrm>
            <a:off x="500063" y="857250"/>
            <a:ext cx="81438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2528888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4. Multiple inheritance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2857500" y="214313"/>
            <a:ext cx="3806825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Structure Example</a:t>
            </a:r>
          </a:p>
          <a:p>
            <a:pPr algn="ctr"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50" y="1000125"/>
            <a:ext cx="9072563" cy="46164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#include&lt;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iostream.h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&gt;</a:t>
            </a:r>
          </a:p>
          <a:p>
            <a:pPr eaLnBrk="1" hangingPunct="1">
              <a:defRPr/>
            </a:pP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struct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Test {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    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int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x; // x is public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};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void main()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{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  Test t;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  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t.x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= 20; </a:t>
            </a:r>
            <a:r>
              <a:rPr lang="en-US" sz="2800" b="1" dirty="0">
                <a:solidFill>
                  <a:srgbClr val="00B050"/>
                </a:solidFill>
              </a:rPr>
              <a:t>// works fine because x is public 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 }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A class can inherit the attributes of more than one classes, is known as 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+mn-ea"/>
              </a:rPr>
              <a:t>Multiple Inheritance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It allows us to combine the features of several existing classes into the derived (child) class. 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/>
          <a:srcRect l="29454" t="37112" r="20258" b="15205"/>
          <a:stretch>
            <a:fillRect/>
          </a:stretch>
        </p:blipFill>
        <p:spPr bwMode="auto">
          <a:xfrm>
            <a:off x="1500188" y="2643188"/>
            <a:ext cx="6000750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1038225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Syntax: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  </a:t>
            </a: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class D : visibility B-1,  visibility B-2, …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	{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		// Body of class D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	};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/>
          <a:srcRect l="49219" t="21602" r="26758" b="56554"/>
          <a:stretch>
            <a:fillRect/>
          </a:stretch>
        </p:blipFill>
        <p:spPr bwMode="auto">
          <a:xfrm>
            <a:off x="2428875" y="4143375"/>
            <a:ext cx="5357813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00063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Example: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  </a:t>
            </a:r>
            <a:endParaRPr lang="en-US" sz="28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/>
          <a:srcRect l="15234" t="17476" r="52539" b="24635"/>
          <a:stretch>
            <a:fillRect/>
          </a:stretch>
        </p:blipFill>
        <p:spPr bwMode="auto">
          <a:xfrm>
            <a:off x="142875" y="1000125"/>
            <a:ext cx="86439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714375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Example: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  </a:t>
            </a:r>
            <a:endParaRPr lang="en-US" sz="28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2"/>
          <a:srcRect l="15820" t="33617" r="52539" b="27063"/>
          <a:stretch>
            <a:fillRect/>
          </a:stretch>
        </p:blipFill>
        <p:spPr bwMode="auto">
          <a:xfrm>
            <a:off x="500063" y="1214438"/>
            <a:ext cx="785812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714375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Example: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  </a:t>
            </a:r>
            <a:endParaRPr lang="en-US" sz="28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/>
          <a:srcRect r="56400" b="67970"/>
          <a:stretch>
            <a:fillRect/>
          </a:stretch>
        </p:blipFill>
        <p:spPr bwMode="auto">
          <a:xfrm>
            <a:off x="214313" y="1357313"/>
            <a:ext cx="821531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714375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Example: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   </a:t>
            </a:r>
            <a:endParaRPr lang="en-US" sz="28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/>
          <a:srcRect r="56400" b="67970"/>
          <a:stretch>
            <a:fillRect/>
          </a:stretch>
        </p:blipFill>
        <p:spPr bwMode="auto">
          <a:xfrm>
            <a:off x="214313" y="1357313"/>
            <a:ext cx="821531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2528888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Ambiguity in Inheritance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66262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Ambiguity In 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If we define the same function in  both the base classes i.e. M and N then class P will have confusion to call the appropriate function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  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/>
          <a:srcRect l="16406" t="37985" r="57813" b="4126"/>
          <a:stretch>
            <a:fillRect/>
          </a:stretch>
        </p:blipFill>
        <p:spPr bwMode="auto">
          <a:xfrm>
            <a:off x="785813" y="2143125"/>
            <a:ext cx="7358062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66262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Ambiguity In 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We should call the display function with class name i.e. M/N and :: as shown below: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  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/>
          <a:srcRect l="16992" t="16141" r="60156" b="77306"/>
          <a:stretch>
            <a:fillRect/>
          </a:stretch>
        </p:blipFill>
        <p:spPr bwMode="auto">
          <a:xfrm>
            <a:off x="1428750" y="1500188"/>
            <a:ext cx="278606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/>
          <a:srcRect l="10547" t="56554" r="40234" b="19417"/>
          <a:stretch>
            <a:fillRect/>
          </a:stretch>
        </p:blipFill>
        <p:spPr bwMode="auto">
          <a:xfrm>
            <a:off x="1143000" y="2000250"/>
            <a:ext cx="635793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3"/>
          <a:srcRect l="14648" t="51093" r="70117" b="29247"/>
          <a:stretch>
            <a:fillRect/>
          </a:stretch>
        </p:blipFill>
        <p:spPr bwMode="auto">
          <a:xfrm>
            <a:off x="1571625" y="4929188"/>
            <a:ext cx="24288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63087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Ambiguity In Single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Both base and derived class have defined the same function as shown in the example: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/>
          <a:srcRect l="11133" t="20509" r="66016" b="27063"/>
          <a:stretch>
            <a:fillRect/>
          </a:stretch>
        </p:blipFill>
        <p:spPr bwMode="auto">
          <a:xfrm>
            <a:off x="142875" y="1571625"/>
            <a:ext cx="6786563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3071813" y="0"/>
            <a:ext cx="2370137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Inheritance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5363" name="Rectangle 10"/>
          <p:cNvSpPr>
            <a:spLocks noChangeArrowheads="1"/>
          </p:cNvSpPr>
          <p:nvPr/>
        </p:nvSpPr>
        <p:spPr bwMode="auto">
          <a:xfrm>
            <a:off x="142875" y="857250"/>
            <a:ext cx="8643938" cy="590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</a:pPr>
            <a:r>
              <a:rPr lang="en-US" sz="2800" b="1" dirty="0">
                <a:solidFill>
                  <a:srgbClr val="00B050"/>
                </a:solidFill>
              </a:rPr>
              <a:t>The C++ strongly supports reusability.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</a:pPr>
            <a:r>
              <a:rPr lang="en-US" sz="2800" b="1" dirty="0">
                <a:solidFill>
                  <a:srgbClr val="0070C0"/>
                </a:solidFill>
              </a:rPr>
              <a:t>Once a class has been written and tested, can be used by other programmers.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66"/>
                </a:solidFill>
              </a:rPr>
              <a:t>This is done by creating new classes, reusing the properties of existing ones</a:t>
            </a:r>
            <a:r>
              <a:rPr lang="en-US" sz="2800" b="1" dirty="0"/>
              <a:t>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</a:pPr>
            <a:r>
              <a:rPr lang="en-US" sz="2800" b="1" dirty="0">
                <a:solidFill>
                  <a:srgbClr val="7030A0"/>
                </a:solidFill>
              </a:rPr>
              <a:t>The mechanism of deriving a new class from an old class is called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Inheritance.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</a:pPr>
            <a:r>
              <a:rPr lang="en-US" sz="2800" b="1" dirty="0"/>
              <a:t>The old class is referred to as </a:t>
            </a:r>
            <a:r>
              <a:rPr lang="en-US" sz="2800" b="1" dirty="0">
                <a:solidFill>
                  <a:srgbClr val="C00000"/>
                </a:solidFill>
              </a:rPr>
              <a:t>base class or super class </a:t>
            </a:r>
            <a:r>
              <a:rPr lang="en-US" sz="2800" b="1" dirty="0"/>
              <a:t>and the new one is called the </a:t>
            </a:r>
            <a:r>
              <a:rPr lang="en-US" sz="2800" b="1" dirty="0">
                <a:solidFill>
                  <a:srgbClr val="00B0F0"/>
                </a:solidFill>
              </a:rPr>
              <a:t>derived class or subclass.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</a:pP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63087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Ambiguity In Single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Solution: 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Inside main() call the function with class name and ::</a:t>
            </a: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/>
          <a:srcRect l="11133" t="17233" r="78906" b="74030"/>
          <a:stretch>
            <a:fillRect/>
          </a:stretch>
        </p:blipFill>
        <p:spPr bwMode="auto">
          <a:xfrm>
            <a:off x="357188" y="1643063"/>
            <a:ext cx="1571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 l="16992" t="63107" r="41992" b="10680"/>
          <a:stretch>
            <a:fillRect/>
          </a:stretch>
        </p:blipFill>
        <p:spPr bwMode="auto">
          <a:xfrm>
            <a:off x="571500" y="2643188"/>
            <a:ext cx="60007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2528888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5. Hybrid Inheritance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81000" y="2528888"/>
            <a:ext cx="8534400" cy="685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1"/>
                </a:solidFill>
              </a:rPr>
              <a:t>4. Hybrid Inheritance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40306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Multiple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In this case combination of more than one type of Inheritance is used.</a:t>
            </a: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0250" y="2214563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71688" y="5214938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71688" y="3643313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495" name="TextBox 10"/>
          <p:cNvSpPr txBox="1">
            <a:spLocks noChangeArrowheads="1"/>
          </p:cNvSpPr>
          <p:nvPr/>
        </p:nvSpPr>
        <p:spPr bwMode="auto">
          <a:xfrm>
            <a:off x="2357438" y="228600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Student</a:t>
            </a:r>
          </a:p>
        </p:txBody>
      </p:sp>
      <p:sp>
        <p:nvSpPr>
          <p:cNvPr id="63496" name="TextBox 11"/>
          <p:cNvSpPr txBox="1">
            <a:spLocks noChangeArrowheads="1"/>
          </p:cNvSpPr>
          <p:nvPr/>
        </p:nvSpPr>
        <p:spPr bwMode="auto">
          <a:xfrm>
            <a:off x="2571750" y="371475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Test</a:t>
            </a:r>
          </a:p>
        </p:txBody>
      </p:sp>
      <p:sp>
        <p:nvSpPr>
          <p:cNvPr id="63497" name="TextBox 12"/>
          <p:cNvSpPr txBox="1">
            <a:spLocks noChangeArrowheads="1"/>
          </p:cNvSpPr>
          <p:nvPr/>
        </p:nvSpPr>
        <p:spPr bwMode="auto">
          <a:xfrm>
            <a:off x="2357438" y="5357813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Result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2713831" y="3285332"/>
            <a:ext cx="714375" cy="158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2608263" y="4821238"/>
            <a:ext cx="928687" cy="158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3929063" y="5000625"/>
            <a:ext cx="571500" cy="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14813" y="4714875"/>
            <a:ext cx="2786062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72125" y="3643313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503" name="TextBox 10"/>
          <p:cNvSpPr txBox="1">
            <a:spLocks noChangeArrowheads="1"/>
          </p:cNvSpPr>
          <p:nvPr/>
        </p:nvSpPr>
        <p:spPr bwMode="auto">
          <a:xfrm>
            <a:off x="5929313" y="371475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Sports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6823869" y="4536281"/>
            <a:ext cx="355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3598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virtual base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If we combine 3 types of inheritance as shown in the figure: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/>
          <a:srcRect l="13477" t="63235" r="35547"/>
          <a:stretch>
            <a:fillRect/>
          </a:stretch>
        </p:blipFill>
        <p:spPr bwMode="auto">
          <a:xfrm>
            <a:off x="1214438" y="1500188"/>
            <a:ext cx="6500812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Here, </a:t>
            </a:r>
            <a:r>
              <a:rPr lang="en-US" sz="2800" b="1" dirty="0">
                <a:solidFill>
                  <a:srgbClr val="FF3399"/>
                </a:solidFill>
                <a:latin typeface="+mn-lt"/>
                <a:ea typeface="+mn-ea"/>
              </a:rPr>
              <a:t>child has two parents(multiple) 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and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</a:rPr>
              <a:t>parent 1 and parent 2 are derived from Grandparent (hierarchical)</a:t>
            </a: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. 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The child inherits Grandparent by two separate paths(multilevel)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3598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virtual base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57150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All the protected and public qualities of Grandparent are 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inherited twice in the child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</a:rPr>
              <a:t>through parent1 and parent2.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This introduces duplication and thus ambiguity which should be avoided.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This ambiguity is avoided by making common base class(ancestor) as virtual base class using the keyword virtual.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3598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virtual base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 l="11719" t="30147" r="53711" b="8089"/>
          <a:stretch>
            <a:fillRect/>
          </a:stretch>
        </p:blipFill>
        <p:spPr bwMode="auto">
          <a:xfrm>
            <a:off x="785813" y="714375"/>
            <a:ext cx="6715125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714500" y="0"/>
            <a:ext cx="35988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virtual base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1857375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 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</a:rPr>
              <a:t>When a class is made a virtual base class, only one copy of this class is inherited regardless of paths existing between base and derived class</a:t>
            </a: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.</a:t>
            </a: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401888" y="0"/>
            <a:ext cx="3598862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virtual base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75" y="4429125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1813" y="1143000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6125" y="5572125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8750" y="3214688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639" name="TextBox 10"/>
          <p:cNvSpPr txBox="1">
            <a:spLocks noChangeArrowheads="1"/>
          </p:cNvSpPr>
          <p:nvPr/>
        </p:nvSpPr>
        <p:spPr bwMode="auto">
          <a:xfrm>
            <a:off x="3571875" y="1214438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Student</a:t>
            </a:r>
          </a:p>
        </p:txBody>
      </p:sp>
      <p:sp>
        <p:nvSpPr>
          <p:cNvPr id="69640" name="TextBox 11"/>
          <p:cNvSpPr txBox="1">
            <a:spLocks noChangeArrowheads="1"/>
          </p:cNvSpPr>
          <p:nvPr/>
        </p:nvSpPr>
        <p:spPr bwMode="auto">
          <a:xfrm>
            <a:off x="1928813" y="3286125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Test</a:t>
            </a:r>
          </a:p>
        </p:txBody>
      </p:sp>
      <p:sp>
        <p:nvSpPr>
          <p:cNvPr id="69641" name="TextBox 12"/>
          <p:cNvSpPr txBox="1">
            <a:spLocks noChangeArrowheads="1"/>
          </p:cNvSpPr>
          <p:nvPr/>
        </p:nvSpPr>
        <p:spPr bwMode="auto">
          <a:xfrm>
            <a:off x="3786188" y="5715000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Result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2070894" y="2856707"/>
            <a:ext cx="714375" cy="158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929188" y="3214688"/>
            <a:ext cx="2428875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644" name="TextBox 10"/>
          <p:cNvSpPr txBox="1">
            <a:spLocks noChangeArrowheads="1"/>
          </p:cNvSpPr>
          <p:nvPr/>
        </p:nvSpPr>
        <p:spPr bwMode="auto">
          <a:xfrm>
            <a:off x="5572125" y="3286125"/>
            <a:ext cx="1857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Sports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5895182" y="4393406"/>
            <a:ext cx="92710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464719" y="2178844"/>
            <a:ext cx="6429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28875" y="2500313"/>
            <a:ext cx="1357313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9125" y="2500313"/>
            <a:ext cx="1785938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5857081" y="2856707"/>
            <a:ext cx="714375" cy="158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895182" y="4391819"/>
            <a:ext cx="92710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1893094" y="4391819"/>
            <a:ext cx="9271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57438" y="4856163"/>
            <a:ext cx="142875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3429794" y="5214144"/>
            <a:ext cx="714375" cy="158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4107656" y="2178844"/>
            <a:ext cx="6429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357813" y="4857750"/>
            <a:ext cx="1000125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4999831" y="5214144"/>
            <a:ext cx="714375" cy="158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2357438" y="3714750"/>
            <a:ext cx="3714750" cy="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730500" y="0"/>
            <a:ext cx="29845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Abstract class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algn="ctr"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857250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An abstract class is designed only to act as a base class. 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This class is inherited by its derived class.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We do not create objects of an abstract class.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</a:rPr>
              <a:t>Example: </a:t>
            </a:r>
            <a:r>
              <a:rPr lang="en-US" sz="2800" b="1" dirty="0">
                <a:solidFill>
                  <a:srgbClr val="FF3399"/>
                </a:solidFill>
                <a:latin typeface="+mn-lt"/>
                <a:ea typeface="+mn-ea"/>
              </a:rPr>
              <a:t>Student class is acting as an abstract class.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FF0066"/>
              </a:solidFill>
              <a:latin typeface="+mn-lt"/>
              <a:ea typeface="+mn-ea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3071813" y="0"/>
            <a:ext cx="2370137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Inheritance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142875" y="857250"/>
            <a:ext cx="8643938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sz="2800" b="1" u="sng" dirty="0">
                <a:solidFill>
                  <a:srgbClr val="FF0000"/>
                </a:solidFill>
              </a:rPr>
              <a:t>Note: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</a:pPr>
            <a:endParaRPr lang="en-US" sz="2800" b="1" dirty="0">
              <a:solidFill>
                <a:srgbClr val="00B050"/>
              </a:solidFill>
            </a:endParaRPr>
          </a:p>
          <a:p>
            <a:pPr algn="just"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sz="2800" b="1" dirty="0">
                <a:solidFill>
                  <a:srgbClr val="7030A0"/>
                </a:solidFill>
              </a:rPr>
              <a:t>The derived class inherits some or all of the qualities(traits) of the base class + It possesses its own unique qualities.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E4976A-9AFF-4915-A83C-9951A00E6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78" t="10800" r="14571"/>
          <a:stretch/>
        </p:blipFill>
        <p:spPr>
          <a:xfrm>
            <a:off x="216372" y="1628800"/>
            <a:ext cx="8460084" cy="458797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6102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Constructor call in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algn="ctr"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642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Constructors in Inheritance are invoked in the order of Inheritance i.e. at first parent class then child then grandson and so on….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/>
          <a:srcRect l="15215" t="31589" r="38832" b="31081"/>
          <a:stretch>
            <a:fillRect/>
          </a:stretch>
        </p:blipFill>
        <p:spPr bwMode="auto">
          <a:xfrm>
            <a:off x="357188" y="2071688"/>
            <a:ext cx="835818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6102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Constructor call in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algn="ctr"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/>
          <a:srcRect l="18750" t="21323" r="44336" b="13603"/>
          <a:stretch>
            <a:fillRect/>
          </a:stretch>
        </p:blipFill>
        <p:spPr bwMode="auto">
          <a:xfrm>
            <a:off x="285750" y="500063"/>
            <a:ext cx="8501063" cy="621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6102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Constructor call in Inheritance</a:t>
            </a:r>
            <a:endParaRPr lang="en-US" altLang="zh-CN" sz="3200" b="1" dirty="0">
              <a:solidFill>
                <a:srgbClr val="FF3399"/>
              </a:solidFill>
              <a:ea typeface="楷体_GB2312" pitchFamily="1" charset="-122"/>
            </a:endParaRPr>
          </a:p>
          <a:p>
            <a:pPr algn="ctr" eaLnBrk="1" hangingPunct="1">
              <a:defRPr/>
            </a:pP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2"/>
          <a:srcRect r="49889" b="63976"/>
          <a:stretch>
            <a:fillRect/>
          </a:stretch>
        </p:blipFill>
        <p:spPr bwMode="auto">
          <a:xfrm>
            <a:off x="214313" y="785813"/>
            <a:ext cx="8429625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08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Passing arguments to constructors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4" name="Shape 267"/>
          <p:cNvSpPr txBox="1">
            <a:spLocks/>
          </p:cNvSpPr>
          <p:nvPr/>
        </p:nvSpPr>
        <p:spPr bwMode="auto">
          <a:xfrm>
            <a:off x="-71438" y="642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Derived class constructor takes all the parameters of its base class.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  <a:latin typeface="+mn-lt"/>
                <a:ea typeface="+mn-ea"/>
              </a:rPr>
              <a:t>The base class does the same for its base class..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Syntax: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</a:rPr>
              <a:t>Multilevel Inheritance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   </a:t>
            </a:r>
            <a:r>
              <a:rPr lang="en-US" sz="2800" b="1" dirty="0" err="1">
                <a:solidFill>
                  <a:srgbClr val="7030A0"/>
                </a:solidFill>
                <a:latin typeface="+mn-lt"/>
                <a:ea typeface="+mn-ea"/>
              </a:rPr>
              <a:t>derived_constructor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(arg1,arg2,….</a:t>
            </a:r>
            <a:r>
              <a:rPr lang="en-US" sz="2800" b="1" dirty="0" err="1">
                <a:solidFill>
                  <a:srgbClr val="7030A0"/>
                </a:solidFill>
                <a:latin typeface="+mn-lt"/>
                <a:ea typeface="+mn-ea"/>
              </a:rPr>
              <a:t>argn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) </a:t>
            </a:r>
            <a:r>
              <a:rPr lang="en-US" sz="2800" b="1" dirty="0">
                <a:solidFill>
                  <a:srgbClr val="FF0066"/>
                </a:solidFill>
                <a:latin typeface="+mn-lt"/>
                <a:ea typeface="+mn-ea"/>
              </a:rPr>
              <a:t>: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				base(arg1,arg2,…argn-1)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   {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      // use </a:t>
            </a:r>
            <a:r>
              <a:rPr lang="en-US" sz="2800" b="1" dirty="0" err="1">
                <a:solidFill>
                  <a:srgbClr val="7030A0"/>
                </a:solidFill>
                <a:latin typeface="+mn-lt"/>
                <a:ea typeface="+mn-ea"/>
              </a:rPr>
              <a:t>argn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   }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 </a:t>
            </a:r>
            <a:r>
              <a:rPr lang="en-US" sz="2800" b="1" u="sng" dirty="0">
                <a:solidFill>
                  <a:srgbClr val="FF0066"/>
                </a:solidFill>
                <a:latin typeface="+mn-lt"/>
                <a:ea typeface="+mn-ea"/>
              </a:rPr>
              <a:t>Note:</a:t>
            </a:r>
            <a:r>
              <a:rPr lang="en-US" sz="2800" b="1" dirty="0">
                <a:solidFill>
                  <a:srgbClr val="7030A0"/>
                </a:solidFill>
                <a:latin typeface="+mn-lt"/>
                <a:ea typeface="+mn-ea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+mn-lt"/>
                <a:ea typeface="+mn-ea"/>
              </a:rPr>
              <a:t>Last arguments are for the derived class</a:t>
            </a: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endParaRPr lang="en-US" sz="28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08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Passing arguments to constructors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/>
          <a:srcRect l="18164" t="21323" r="40820" b="35661"/>
          <a:stretch>
            <a:fillRect/>
          </a:stretch>
        </p:blipFill>
        <p:spPr bwMode="auto">
          <a:xfrm>
            <a:off x="500063" y="785813"/>
            <a:ext cx="792956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08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Passing arguments to constructors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/>
          <a:srcRect l="18750" t="22426" r="40820" b="41177"/>
          <a:stretch>
            <a:fillRect/>
          </a:stretch>
        </p:blipFill>
        <p:spPr bwMode="auto">
          <a:xfrm>
            <a:off x="857250" y="857250"/>
            <a:ext cx="7572375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08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Passing arguments to constructors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/>
          <a:srcRect l="18359" t="26839" r="44727" b="19118"/>
          <a:stretch>
            <a:fillRect/>
          </a:stretch>
        </p:blipFill>
        <p:spPr bwMode="auto">
          <a:xfrm>
            <a:off x="500063" y="785813"/>
            <a:ext cx="8143875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081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Passing arguments to constructors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/>
          <a:srcRect r="47020" b="52528"/>
          <a:stretch>
            <a:fillRect/>
          </a:stretch>
        </p:blipFill>
        <p:spPr bwMode="auto">
          <a:xfrm>
            <a:off x="142875" y="857250"/>
            <a:ext cx="8643938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194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Constructors in Multiple Inheritance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/>
          <a:srcRect l="18945" t="21323" r="63086" b="16911"/>
          <a:stretch>
            <a:fillRect/>
          </a:stretch>
        </p:blipFill>
        <p:spPr bwMode="auto">
          <a:xfrm>
            <a:off x="1285875" y="642938"/>
            <a:ext cx="6572250" cy="621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1612900" y="0"/>
            <a:ext cx="7194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dirty="0">
                <a:ea typeface="楷体_GB2312" pitchFamily="1" charset="-122"/>
              </a:rPr>
              <a:t>Constructors in Multiple Inheritance</a:t>
            </a:r>
            <a:endParaRPr lang="zh-CN" altLang="en-US" sz="3200" b="1" dirty="0">
              <a:ea typeface="楷体_GB2312" pitchFamily="1" charset="-122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 bwMode="auto">
          <a:xfrm>
            <a:off x="-71438" y="4071938"/>
            <a:ext cx="91440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273050" indent="-273050" algn="just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ü"/>
              <a:defRPr/>
            </a:pPr>
            <a:endParaRPr lang="en-US" sz="2800" b="1" dirty="0">
              <a:solidFill>
                <a:srgbClr val="7030A0"/>
              </a:solidFill>
              <a:latin typeface="+mn-lt"/>
              <a:ea typeface="+mn-ea"/>
            </a:endParaRP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2"/>
          <a:srcRect l="18750" t="35661" r="42578" b="21323"/>
          <a:stretch>
            <a:fillRect/>
          </a:stretch>
        </p:blipFill>
        <p:spPr bwMode="auto">
          <a:xfrm>
            <a:off x="642938" y="785813"/>
            <a:ext cx="7643812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3071813" y="0"/>
            <a:ext cx="43275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Defining new classes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54784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A derived class can be defined by specifying its relationship with the base class as follows: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00B050"/>
                </a:solidFill>
              </a:rPr>
              <a:t>class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derived_class_name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visibility_mode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FF0000"/>
                </a:solidFill>
              </a:rPr>
              <a:t>					</a:t>
            </a:r>
            <a:r>
              <a:rPr lang="en-US" sz="2800" b="1" dirty="0" err="1">
                <a:solidFill>
                  <a:schemeClr val="accent3"/>
                </a:solidFill>
              </a:rPr>
              <a:t>base_class_name</a:t>
            </a:r>
            <a:endParaRPr lang="en-US" sz="2800" b="1" dirty="0">
              <a:solidFill>
                <a:schemeClr val="accent3"/>
              </a:solidFill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chemeClr val="accent3"/>
                </a:solidFill>
              </a:rPr>
              <a:t>{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FF0000"/>
                </a:solidFill>
              </a:rPr>
              <a:t>   // Members of derived class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FF0000"/>
                </a:solidFill>
              </a:rPr>
              <a:t>}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未标题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5" descr="未标题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1700213"/>
            <a:ext cx="324008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4078288"/>
            <a:ext cx="9144000" cy="278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>
              <a:solidFill>
                <a:schemeClr val="bg2"/>
              </a:solidFill>
            </a:endParaRP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396875" y="1412875"/>
            <a:ext cx="57626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6000" b="1" i="1">
                <a:solidFill>
                  <a:schemeClr val="folHlink"/>
                </a:solidFill>
                <a:ea typeface="Microsoft YaHei" pitchFamily="34" charset="-122"/>
              </a:rPr>
              <a:t>Thank You</a:t>
            </a:r>
            <a:endParaRPr lang="zh-CN" altLang="en-US"/>
          </a:p>
        </p:txBody>
      </p:sp>
      <p:sp>
        <p:nvSpPr>
          <p:cNvPr id="82948" name="TextBox 5"/>
          <p:cNvSpPr>
            <a:spLocks noChangeArrowheads="1"/>
          </p:cNvSpPr>
          <p:nvPr/>
        </p:nvSpPr>
        <p:spPr bwMode="auto">
          <a:xfrm>
            <a:off x="325438" y="4437063"/>
            <a:ext cx="4457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  <a:latin typeface="Kozuka Gothic Pr6N B" charset="-128"/>
                <a:ea typeface="Kozuka Gothic Pr6N B" charset="-128"/>
                <a:sym typeface="Haettenschweiler" pitchFamily="34" charset="0"/>
              </a:rPr>
              <a:t>Kingsoft Office</a:t>
            </a:r>
          </a:p>
        </p:txBody>
      </p:sp>
      <p:sp>
        <p:nvSpPr>
          <p:cNvPr id="82949" name="TextBox 6"/>
          <p:cNvSpPr>
            <a:spLocks noChangeArrowheads="1"/>
          </p:cNvSpPr>
          <p:nvPr/>
        </p:nvSpPr>
        <p:spPr bwMode="auto">
          <a:xfrm>
            <a:off x="396875" y="5302250"/>
            <a:ext cx="427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Monotype Corsiva" pitchFamily="66" charset="0"/>
                <a:sym typeface="Mistral" pitchFamily="66" charset="0"/>
              </a:rPr>
              <a:t>published by </a:t>
            </a:r>
            <a:r>
              <a:rPr lang="zh-CN" altLang="en-US" sz="2400">
                <a:solidFill>
                  <a:schemeClr val="bg1"/>
                </a:solidFill>
                <a:latin typeface="Monotype Corsiva" pitchFamily="66" charset="0"/>
                <a:sym typeface="Mistral" pitchFamily="66" charset="0"/>
                <a:hlinkClick r:id="rId2"/>
              </a:rPr>
              <a:t>www.</a:t>
            </a:r>
            <a:r>
              <a:rPr lang="en-US" sz="2400">
                <a:solidFill>
                  <a:schemeClr val="bg1"/>
                </a:solidFill>
                <a:latin typeface="Monotype Corsiva" pitchFamily="66" charset="0"/>
                <a:sym typeface="Mistral" pitchFamily="66" charset="0"/>
                <a:hlinkClick r:id="rId2"/>
              </a:rPr>
              <a:t>Kingsoftstore.com</a:t>
            </a:r>
            <a:r>
              <a:rPr lang="en-US" sz="2400" b="1">
                <a:solidFill>
                  <a:schemeClr val="bg1"/>
                </a:solidFill>
                <a:latin typeface="Monotype Corsiva" pitchFamily="66" charset="0"/>
                <a:sym typeface="Mistral" pitchFamily="66" charset="0"/>
              </a:rPr>
              <a:t> </a:t>
            </a:r>
            <a:endParaRPr lang="en-US"/>
          </a:p>
        </p:txBody>
      </p:sp>
      <p:pic>
        <p:nvPicPr>
          <p:cNvPr id="82950" name="Picture 6" descr="facebook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3850" y="6003925"/>
            <a:ext cx="2889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1" name="Picture 7" descr="twitter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72263" y="5565775"/>
            <a:ext cx="290512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6962775" y="5562600"/>
            <a:ext cx="1970088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hlinkClick r:id="rId5" action="ppaction://hlinkfile"/>
              </a:rPr>
              <a:t>@Kingsoft_Office</a:t>
            </a:r>
            <a:endParaRPr lang="zh-CN" altLang="en-US" sz="1400" b="1">
              <a:solidFill>
                <a:schemeClr val="bg1"/>
              </a:solidFill>
            </a:endParaRPr>
          </a:p>
          <a:p>
            <a:endParaRPr lang="zh-CN" altLang="en-US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  <a:hlinkClick r:id="rId6"/>
              </a:rPr>
              <a:t>kingsoftstore</a:t>
            </a:r>
            <a:endParaRPr lang="zh-CN" altLang="en-US" sz="1400">
              <a:hlinkClick r:id="rId6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361238" y="610235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6191250" y="61722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3071813" y="0"/>
            <a:ext cx="43275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Defining new classes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63404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chemeClr val="accent3"/>
                </a:solidFill>
              </a:rPr>
              <a:t>:</a:t>
            </a:r>
            <a:r>
              <a:rPr lang="en-US" sz="2800" b="1" dirty="0">
                <a:solidFill>
                  <a:srgbClr val="7030A0"/>
                </a:solidFill>
              </a:rPr>
              <a:t>  = derived class name is derived from the base class name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 err="1">
                <a:solidFill>
                  <a:srgbClr val="00B0F0"/>
                </a:solidFill>
              </a:rPr>
              <a:t>visibility_mode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00B050"/>
                </a:solidFill>
              </a:rPr>
              <a:t>Optional and if present can be one of 3 i.e</a:t>
            </a:r>
            <a:r>
              <a:rPr lang="en-US" sz="2800" b="1" dirty="0">
                <a:solidFill>
                  <a:srgbClr val="7030A0"/>
                </a:solidFill>
              </a:rPr>
              <a:t>. </a:t>
            </a:r>
            <a:r>
              <a:rPr lang="en-US" sz="2800" b="1" dirty="0">
                <a:solidFill>
                  <a:srgbClr val="FF0066"/>
                </a:solidFill>
              </a:rPr>
              <a:t>private, public, protected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The default visibility mode is private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7030A0"/>
                </a:solidFill>
              </a:rPr>
              <a:t> Features of the base class are publicly, privately or protectedly derived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3071813" y="0"/>
            <a:ext cx="43275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10800000" algn="ctr" rotWithShape="0">
              <a:schemeClr val="accent2"/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a typeface="楷体_GB2312" pitchFamily="1" charset="-122"/>
              </a:rPr>
              <a:t>Defining new classes</a:t>
            </a:r>
          </a:p>
          <a:p>
            <a:pPr eaLnBrk="1" hangingPunct="1">
              <a:defRPr/>
            </a:pPr>
            <a:endParaRPr lang="zh-CN" altLang="en-US" sz="3200" b="1">
              <a:ea typeface="楷体_GB2312" pitchFamily="1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5" y="857250"/>
            <a:ext cx="8643938" cy="68945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chemeClr val="accent3"/>
                </a:solidFill>
              </a:rPr>
              <a:t>Examples: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7030A0"/>
                </a:solidFill>
              </a:rPr>
              <a:t>class ABC : private XYZ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7030A0"/>
                </a:solidFill>
              </a:rPr>
              <a:t>{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7030A0"/>
                </a:solidFill>
              </a:rPr>
              <a:t>// Members of ABC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7030A0"/>
                </a:solidFill>
              </a:rPr>
              <a:t>} ;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FF3399"/>
                </a:solidFill>
              </a:rPr>
              <a:t>Class ABC : public XYZ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FF3399"/>
                </a:solidFill>
              </a:rPr>
              <a:t>{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FF3399"/>
                </a:solidFill>
              </a:rPr>
              <a:t>  // Members of ABC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400" b="1" dirty="0">
                <a:solidFill>
                  <a:srgbClr val="FF3399"/>
                </a:solidFill>
              </a:rPr>
              <a:t>};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sz="2800" b="1" dirty="0">
                <a:solidFill>
                  <a:srgbClr val="7030A0"/>
                </a:solidFill>
              </a:rPr>
              <a:t>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>
              <a:solidFill>
                <a:srgbClr val="00B050"/>
              </a:solidFill>
            </a:endParaRPr>
          </a:p>
          <a:p>
            <a:pPr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endParaRPr lang="en-US" sz="2800" b="1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B202CBF532C47AC7B4711D124A94A" ma:contentTypeVersion="8" ma:contentTypeDescription="Create a new document." ma:contentTypeScope="" ma:versionID="01adb539a532609d38e51ad5b6220e42">
  <xsd:schema xmlns:xsd="http://www.w3.org/2001/XMLSchema" xmlns:xs="http://www.w3.org/2001/XMLSchema" xmlns:p="http://schemas.microsoft.com/office/2006/metadata/properties" xmlns:ns2="b66ba328-3cef-4ab1-9137-b80ba276e726" targetNamespace="http://schemas.microsoft.com/office/2006/metadata/properties" ma:root="true" ma:fieldsID="9376fe167284e88e2eb3b50b88cadcdd" ns2:_="">
    <xsd:import namespace="b66ba328-3cef-4ab1-9137-b80ba276e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ba328-3cef-4ab1-9137-b80ba276e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F22E62-3098-4433-9B67-200BD4E5A5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8F1491-AD55-4750-AE1C-18513D149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BA26AE-2172-491D-9D24-780514E4006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Pages>0</Pages>
  <Words>1173</Words>
  <Characters>0</Characters>
  <Application>Microsoft Office PowerPoint</Application>
  <DocSecurity>0</DocSecurity>
  <PresentationFormat>On-screen Show (4:3)</PresentationFormat>
  <Lines>0</Lines>
  <Paragraphs>213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Microsoft YaHei</vt:lpstr>
      <vt:lpstr>宋体</vt:lpstr>
      <vt:lpstr>Arial</vt:lpstr>
      <vt:lpstr>Century Schoolbook</vt:lpstr>
      <vt:lpstr>Haettenschweiler</vt:lpstr>
      <vt:lpstr>楷体_GB2312</vt:lpstr>
      <vt:lpstr>Kozuka Gothic Pr6N B</vt:lpstr>
      <vt:lpstr>Mistral</vt:lpstr>
      <vt:lpstr>Monotype Corsiva</vt:lpstr>
      <vt:lpstr>华文楷体</vt:lpstr>
      <vt:lpstr>Wingdings</vt:lpstr>
      <vt:lpstr>Wingdings 2</vt:lpstr>
      <vt:lpstr>默认设计模板_2</vt:lpstr>
      <vt:lpstr>Oriel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Single Level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a private member Inheritable </vt:lpstr>
      <vt:lpstr>PowerPoint Presentation</vt:lpstr>
      <vt:lpstr>PowerPoint Presentation</vt:lpstr>
      <vt:lpstr>PowerPoint Presentation</vt:lpstr>
      <vt:lpstr>2. Multi Level Inheritance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Hierarchical Inheritance </vt:lpstr>
      <vt:lpstr>PowerPoint Presentation</vt:lpstr>
      <vt:lpstr>PowerPoint Presentation</vt:lpstr>
      <vt:lpstr>PowerPoint Presentation</vt:lpstr>
      <vt:lpstr>4. Multiple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in Inheritance</vt:lpstr>
      <vt:lpstr>PowerPoint Presentation</vt:lpstr>
      <vt:lpstr>PowerPoint Presentation</vt:lpstr>
      <vt:lpstr>PowerPoint Presentation</vt:lpstr>
      <vt:lpstr>PowerPoint Presentation</vt:lpstr>
      <vt:lpstr>5. Hybrid Inheritance</vt:lpstr>
      <vt:lpstr>4. Hybrid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mrs</dc:creator>
  <cp:lastModifiedBy>Krishna Kansara</cp:lastModifiedBy>
  <cp:revision>75</cp:revision>
  <cp:lastPrinted>1899-12-30T00:00:00Z</cp:lastPrinted>
  <dcterms:created xsi:type="dcterms:W3CDTF">2008-04-24T16:47:09Z</dcterms:created>
  <dcterms:modified xsi:type="dcterms:W3CDTF">2022-05-20T10:29:11Z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1033-8.1.0.3018</vt:lpwstr>
  </property>
  <property fmtid="{D5CDD505-2E9C-101B-9397-08002B2CF9AE}" pid="3" name="ContentTypeId">
    <vt:lpwstr>0x0101008A6B202CBF532C47AC7B4711D124A94A</vt:lpwstr>
  </property>
</Properties>
</file>